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134805827" r:id="rId2"/>
    <p:sldId id="2134805828" r:id="rId3"/>
    <p:sldId id="2134805829" r:id="rId4"/>
    <p:sldId id="2134805832" r:id="rId5"/>
    <p:sldId id="2134805834" r:id="rId6"/>
    <p:sldId id="2134805835" r:id="rId7"/>
    <p:sldId id="2134805833" r:id="rId8"/>
    <p:sldId id="2134805830" r:id="rId9"/>
    <p:sldId id="213480583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2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>
      <p:cViewPr varScale="1">
        <p:scale>
          <a:sx n="73" d="100"/>
          <a:sy n="73" d="100"/>
        </p:scale>
        <p:origin x="52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1142542" y="4572127"/>
            <a:ext cx="6477197" cy="762233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542" y="2286174"/>
            <a:ext cx="6477197" cy="2444863"/>
          </a:xfrm>
        </p:spPr>
        <p:txBody>
          <a:bodyPr tIns="0" anchor="b"/>
          <a:lstStyle>
            <a:lvl1pPr>
              <a:lnSpc>
                <a:spcPct val="70000"/>
              </a:lnSpc>
              <a:defRPr sz="6349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85466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760293" y="1524466"/>
            <a:ext cx="9906919" cy="457130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475303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7619738" y="1"/>
            <a:ext cx="4572263" cy="6858000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0672" y="382168"/>
            <a:ext cx="6477373" cy="761182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60293" y="1524466"/>
            <a:ext cx="6097050" cy="4571477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70403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334656" y="1"/>
            <a:ext cx="6857344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673" y="382168"/>
            <a:ext cx="4572263" cy="761182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60293" y="1524466"/>
            <a:ext cx="4192116" cy="457130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361182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6477197" y="1"/>
            <a:ext cx="5714803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672" y="381466"/>
            <a:ext cx="5715329" cy="76083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714978" y="1143349"/>
            <a:ext cx="4952234" cy="457235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60293" y="1524467"/>
            <a:ext cx="4192116" cy="4191233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8784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672" y="381466"/>
            <a:ext cx="5715329" cy="76083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57344" y="525"/>
            <a:ext cx="5334655" cy="342847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60293" y="1524467"/>
            <a:ext cx="5335707" cy="4191233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858045" y="3429002"/>
            <a:ext cx="5333956" cy="342847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7754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32557" y="525"/>
            <a:ext cx="3811967" cy="342935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177" y="525"/>
            <a:ext cx="3047823" cy="34284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332557" y="3429002"/>
            <a:ext cx="2287181" cy="342899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20088" y="3429001"/>
            <a:ext cx="4572263" cy="342847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672" y="381466"/>
            <a:ext cx="4191241" cy="76083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60294" y="1524467"/>
            <a:ext cx="3811969" cy="4191233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88486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6857344" y="1"/>
            <a:ext cx="5334656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32557" y="762234"/>
            <a:ext cx="3811967" cy="266764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177" y="762234"/>
            <a:ext cx="1905108" cy="266676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332557" y="3429002"/>
            <a:ext cx="2287181" cy="266676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20088" y="3429001"/>
            <a:ext cx="3427271" cy="2667466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672" y="381466"/>
            <a:ext cx="4191241" cy="76083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60294" y="1524467"/>
            <a:ext cx="3811969" cy="4191233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988844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6096000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39592" y="2287375"/>
            <a:ext cx="3810240" cy="761058"/>
          </a:xfrm>
        </p:spPr>
        <p:txBody>
          <a:bodyPr anchor="b"/>
          <a:lstStyle>
            <a:lvl1pPr algn="ctr">
              <a:lnSpc>
                <a:spcPct val="70000"/>
              </a:lnSpc>
              <a:defRPr sz="3174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8762278" y="3199620"/>
            <a:ext cx="762394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239591" y="3429001"/>
            <a:ext cx="3809869" cy="2286699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9456959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6096001" y="1"/>
            <a:ext cx="6096000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063" y="2287375"/>
            <a:ext cx="3810240" cy="761058"/>
          </a:xfrm>
        </p:spPr>
        <p:txBody>
          <a:bodyPr anchor="b"/>
          <a:lstStyle>
            <a:lvl1pPr algn="ctr">
              <a:lnSpc>
                <a:spcPct val="70000"/>
              </a:lnSpc>
              <a:defRPr sz="3174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664749" y="3199620"/>
            <a:ext cx="762394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2062" y="3429001"/>
            <a:ext cx="3809869" cy="2286699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01031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7052" y="0"/>
            <a:ext cx="1904935" cy="3428999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001984" y="1"/>
            <a:ext cx="2285081" cy="342899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10287069" y="1"/>
            <a:ext cx="1904931" cy="3428999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97050" y="3429001"/>
            <a:ext cx="6094950" cy="34289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6096000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542" y="2287375"/>
            <a:ext cx="3810240" cy="761058"/>
          </a:xfrm>
        </p:spPr>
        <p:txBody>
          <a:bodyPr anchor="b"/>
          <a:lstStyle>
            <a:lvl1pPr algn="ctr">
              <a:lnSpc>
                <a:spcPct val="70000"/>
              </a:lnSpc>
              <a:defRPr sz="317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2541" y="3429001"/>
            <a:ext cx="3809869" cy="2286699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7341754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542" y="2285522"/>
            <a:ext cx="6477197" cy="2444863"/>
          </a:xfrm>
        </p:spPr>
        <p:txBody>
          <a:bodyPr tIns="0" anchor="b"/>
          <a:lstStyle>
            <a:lvl1pPr>
              <a:lnSpc>
                <a:spcPct val="70000"/>
              </a:lnSpc>
              <a:defRPr sz="6349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1142542" y="4572127"/>
            <a:ext cx="6477197" cy="762233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95834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6096001" y="1"/>
            <a:ext cx="6096000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0"/>
            <a:ext cx="1904935" cy="3428999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904935" y="1"/>
            <a:ext cx="2285081" cy="342899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190016" y="1"/>
            <a:ext cx="1904931" cy="3428999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3429001"/>
            <a:ext cx="6094950" cy="34289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39698" y="2287375"/>
            <a:ext cx="3810240" cy="761058"/>
          </a:xfrm>
        </p:spPr>
        <p:txBody>
          <a:bodyPr anchor="b"/>
          <a:lstStyle>
            <a:lvl1pPr algn="ctr">
              <a:lnSpc>
                <a:spcPct val="70000"/>
              </a:lnSpc>
              <a:defRPr sz="317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239697" y="3429001"/>
            <a:ext cx="3809869" cy="2286699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7916774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80150" y="1142300"/>
            <a:ext cx="3429021" cy="4191659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809870" y="1142300"/>
            <a:ext cx="3427624" cy="4191659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238191" y="1142300"/>
            <a:ext cx="3430675" cy="4191659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380149" y="5333534"/>
            <a:ext cx="3048347" cy="762234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97"/>
              </a:spcAft>
              <a:buFont typeface="Arial" panose="020B0604020202020204" pitchFamily="34" charset="0"/>
              <a:buNone/>
              <a:defRPr sz="1323" cap="all" baseline="0"/>
            </a:lvl3pPr>
            <a:lvl4pPr marL="0" indent="0">
              <a:spcBef>
                <a:spcPts val="0"/>
              </a:spcBef>
              <a:spcAft>
                <a:spcPts val="397"/>
              </a:spcAft>
              <a:buNone/>
              <a:defRPr sz="1323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None/>
              <a:defRPr sz="1323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3809870" y="5333534"/>
            <a:ext cx="3048347" cy="762234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97"/>
              </a:spcAft>
              <a:buFont typeface="Arial" panose="020B0604020202020204" pitchFamily="34" charset="0"/>
              <a:buNone/>
              <a:defRPr sz="1323" cap="all" baseline="0"/>
            </a:lvl3pPr>
            <a:lvl4pPr marL="0" indent="0">
              <a:spcBef>
                <a:spcPts val="0"/>
              </a:spcBef>
              <a:spcAft>
                <a:spcPts val="397"/>
              </a:spcAft>
              <a:buNone/>
              <a:defRPr sz="1323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None/>
              <a:defRPr sz="1323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7239066" y="5333534"/>
            <a:ext cx="3048347" cy="762234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97"/>
              </a:spcAft>
              <a:buFont typeface="Arial" panose="020B0604020202020204" pitchFamily="34" charset="0"/>
              <a:buNone/>
              <a:defRPr sz="1323" cap="all" baseline="0"/>
            </a:lvl3pPr>
            <a:lvl4pPr marL="0" indent="0">
              <a:spcBef>
                <a:spcPts val="0"/>
              </a:spcBef>
              <a:spcAft>
                <a:spcPts val="397"/>
              </a:spcAft>
              <a:buNone/>
              <a:defRPr sz="1323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None/>
              <a:defRPr sz="1323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80382226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80150" y="1142300"/>
            <a:ext cx="2665223" cy="4191659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045373" y="1142300"/>
            <a:ext cx="2669555" cy="4191659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714801" y="1142300"/>
            <a:ext cx="2667329" cy="4191659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8382130" y="1142300"/>
            <a:ext cx="2667329" cy="4191659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380149" y="5333534"/>
            <a:ext cx="2287179" cy="762234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97"/>
              </a:spcAft>
              <a:buFont typeface="Arial" panose="020B0604020202020204" pitchFamily="34" charset="0"/>
              <a:buNone/>
              <a:defRPr sz="1323" cap="all" baseline="0"/>
            </a:lvl3pPr>
            <a:lvl4pPr marL="0" indent="0">
              <a:spcBef>
                <a:spcPts val="0"/>
              </a:spcBef>
              <a:spcAft>
                <a:spcPts val="397"/>
              </a:spcAft>
              <a:buNone/>
              <a:defRPr sz="1323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None/>
              <a:defRPr sz="1323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3045373" y="5333534"/>
            <a:ext cx="2287179" cy="762234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97"/>
              </a:spcAft>
              <a:buFont typeface="Arial" panose="020B0604020202020204" pitchFamily="34" charset="0"/>
              <a:buNone/>
              <a:defRPr sz="1323" cap="all" baseline="0"/>
            </a:lvl3pPr>
            <a:lvl4pPr marL="0" indent="0">
              <a:spcBef>
                <a:spcPts val="0"/>
              </a:spcBef>
              <a:spcAft>
                <a:spcPts val="397"/>
              </a:spcAft>
              <a:buNone/>
              <a:defRPr sz="1323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None/>
              <a:defRPr sz="1323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5714801" y="5333534"/>
            <a:ext cx="2287179" cy="762234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97"/>
              </a:spcAft>
              <a:buFont typeface="Arial" panose="020B0604020202020204" pitchFamily="34" charset="0"/>
              <a:buNone/>
              <a:defRPr sz="1323" cap="all" baseline="0"/>
            </a:lvl3pPr>
            <a:lvl4pPr marL="0" indent="0">
              <a:spcBef>
                <a:spcPts val="0"/>
              </a:spcBef>
              <a:spcAft>
                <a:spcPts val="397"/>
              </a:spcAft>
              <a:buNone/>
              <a:defRPr sz="1323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None/>
              <a:defRPr sz="1323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8382132" y="5333534"/>
            <a:ext cx="2287179" cy="762234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97"/>
              </a:spcAft>
              <a:buFont typeface="Arial" panose="020B0604020202020204" pitchFamily="34" charset="0"/>
              <a:buNone/>
              <a:defRPr sz="1323" cap="all" baseline="0"/>
            </a:lvl3pPr>
            <a:lvl4pPr marL="0" indent="0">
              <a:spcBef>
                <a:spcPts val="0"/>
              </a:spcBef>
              <a:spcAft>
                <a:spcPts val="397"/>
              </a:spcAft>
              <a:buNone/>
              <a:defRPr sz="1323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None/>
              <a:defRPr sz="1323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10351652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760296" y="1524040"/>
            <a:ext cx="556566" cy="382167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4190640" y="1524039"/>
            <a:ext cx="431579" cy="382171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7620290" y="1423855"/>
            <a:ext cx="343892" cy="482351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760294" y="2286700"/>
            <a:ext cx="3049574" cy="3428251"/>
          </a:xfrm>
        </p:spPr>
        <p:txBody>
          <a:bodyPr/>
          <a:lstStyle>
            <a:lvl1pPr>
              <a:defRPr sz="1455"/>
            </a:lvl1pPr>
            <a:lvl2pPr>
              <a:defRPr sz="1455"/>
            </a:lvl2pPr>
            <a:lvl3pPr>
              <a:defRPr sz="1455"/>
            </a:lvl3pPr>
            <a:lvl4pPr>
              <a:defRPr sz="1455"/>
            </a:lvl4pPr>
            <a:lvl5pPr>
              <a:defRPr sz="145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4189643" y="2286700"/>
            <a:ext cx="3049574" cy="3428251"/>
          </a:xfrm>
        </p:spPr>
        <p:txBody>
          <a:bodyPr/>
          <a:lstStyle>
            <a:lvl1pPr>
              <a:defRPr sz="1455"/>
            </a:lvl1pPr>
            <a:lvl2pPr>
              <a:defRPr sz="1455"/>
            </a:lvl2pPr>
            <a:lvl3pPr>
              <a:defRPr sz="1455"/>
            </a:lvl3pPr>
            <a:lvl4pPr>
              <a:defRPr sz="1455"/>
            </a:lvl4pPr>
            <a:lvl5pPr>
              <a:defRPr sz="145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7620289" y="2286700"/>
            <a:ext cx="3049574" cy="3428251"/>
          </a:xfrm>
        </p:spPr>
        <p:txBody>
          <a:bodyPr/>
          <a:lstStyle>
            <a:lvl1pPr>
              <a:defRPr sz="1455"/>
            </a:lvl1pPr>
            <a:lvl2pPr>
              <a:defRPr sz="1455"/>
            </a:lvl2pPr>
            <a:lvl3pPr>
              <a:defRPr sz="1455"/>
            </a:lvl3pPr>
            <a:lvl4pPr>
              <a:defRPr sz="1455"/>
            </a:lvl4pPr>
            <a:lvl5pPr>
              <a:defRPr sz="145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54509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524"/>
            <a:ext cx="2667329" cy="685695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7329" y="525"/>
            <a:ext cx="3047475" cy="228617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667329" y="2286701"/>
            <a:ext cx="3047650" cy="2285123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667329" y="4571825"/>
            <a:ext cx="3047650" cy="2285650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5714803" y="525"/>
            <a:ext cx="6478070" cy="685747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148" y="381466"/>
            <a:ext cx="5714802" cy="76083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35802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524"/>
            <a:ext cx="2667329" cy="685695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7329" y="525"/>
            <a:ext cx="3047475" cy="228617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667329" y="2286701"/>
            <a:ext cx="3047650" cy="2285123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667329" y="4571825"/>
            <a:ext cx="3047650" cy="2285650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5715327" y="524"/>
            <a:ext cx="3046950" cy="342847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13753" y="3429001"/>
            <a:ext cx="3047474" cy="342847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8763153" y="525"/>
            <a:ext cx="3429720" cy="68574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148" y="381466"/>
            <a:ext cx="5714802" cy="76083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81892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762220" y="762234"/>
            <a:ext cx="1904583" cy="5333533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32557" y="762234"/>
            <a:ext cx="3811967" cy="266764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176" y="762234"/>
            <a:ext cx="2286130" cy="266676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332557" y="3429002"/>
            <a:ext cx="2287181" cy="266676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20088" y="3429001"/>
            <a:ext cx="3809518" cy="2667466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760293" y="381466"/>
            <a:ext cx="5335707" cy="380942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667679" y="762234"/>
            <a:ext cx="2664878" cy="1524467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667330" y="2285827"/>
            <a:ext cx="2665228" cy="190540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667679" y="4191234"/>
            <a:ext cx="2664878" cy="190453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84057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760294" y="762234"/>
            <a:ext cx="3809869" cy="533353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333957" y="1904533"/>
            <a:ext cx="5715329" cy="1905407"/>
          </a:xfrm>
        </p:spPr>
        <p:txBody>
          <a:bodyPr anchor="b"/>
          <a:lstStyle>
            <a:lvl1pPr>
              <a:defRPr sz="4233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332556" y="3809941"/>
            <a:ext cx="5281083" cy="2285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89720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760295" y="762233"/>
            <a:ext cx="4954633" cy="5715525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6094950" y="3060188"/>
            <a:ext cx="4952409" cy="3035403"/>
          </a:xfrm>
        </p:spPr>
        <p:txBody>
          <a:bodyPr/>
          <a:lstStyle>
            <a:lvl1pPr>
              <a:defRPr sz="4233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91095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760294" y="2286701"/>
            <a:ext cx="6097050" cy="3808890"/>
          </a:xfrm>
        </p:spPr>
        <p:txBody>
          <a:bodyPr/>
          <a:lstStyle>
            <a:lvl1pPr>
              <a:defRPr sz="5291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61564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542" y="2285522"/>
            <a:ext cx="6477197" cy="2444863"/>
          </a:xfrm>
        </p:spPr>
        <p:txBody>
          <a:bodyPr tIns="0" anchor="b"/>
          <a:lstStyle>
            <a:lvl1pPr>
              <a:lnSpc>
                <a:spcPct val="70000"/>
              </a:lnSpc>
              <a:defRPr sz="6349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1142542" y="4572127"/>
            <a:ext cx="6477197" cy="762233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74323421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2285082" y="1905232"/>
            <a:ext cx="7619736" cy="1142300"/>
          </a:xfrm>
        </p:spPr>
        <p:txBody>
          <a:bodyPr anchor="b"/>
          <a:lstStyle>
            <a:lvl1pPr algn="ctr">
              <a:lnSpc>
                <a:spcPct val="70000"/>
              </a:lnSpc>
              <a:defRPr sz="4762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047826" y="3428999"/>
            <a:ext cx="6094948" cy="2286701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794"/>
              </a:spcAft>
              <a:buNone/>
              <a:defRPr sz="1587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794"/>
              </a:spcAft>
              <a:buNone/>
              <a:defRPr sz="1587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15-Jan-24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711266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0149" y="382167"/>
            <a:ext cx="5334656" cy="760133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6857343" y="1142299"/>
            <a:ext cx="4190016" cy="457340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01750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1" y="0"/>
            <a:ext cx="6096000" cy="685747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0149" y="3809941"/>
            <a:ext cx="5334656" cy="1523066"/>
          </a:xfrm>
        </p:spPr>
        <p:txBody>
          <a:bodyPr/>
          <a:lstStyle>
            <a:lvl1pPr>
              <a:defRPr sz="4233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096000" y="525"/>
            <a:ext cx="6096351" cy="6857476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6857345" y="1143349"/>
            <a:ext cx="3429721" cy="3810118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4544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760294" y="382167"/>
            <a:ext cx="10669312" cy="760133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760293" y="1524040"/>
            <a:ext cx="5335707" cy="4191661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095999" y="1524040"/>
            <a:ext cx="5335012" cy="4191661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91956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95252" y="1212476"/>
            <a:ext cx="11999382" cy="4441512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1"/>
            <a:ext cx="12192000" cy="6858000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5990167" y="3322142"/>
            <a:ext cx="211666" cy="213718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8987368" y="3322142"/>
            <a:ext cx="213784" cy="213718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9988551" y="4435165"/>
            <a:ext cx="211666" cy="213718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8987368" y="4987445"/>
            <a:ext cx="213784" cy="21371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7975600" y="4435165"/>
            <a:ext cx="213784" cy="213718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9988551" y="2209119"/>
            <a:ext cx="211666" cy="213718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8987368" y="1650491"/>
            <a:ext cx="213784" cy="213718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7981951" y="2209119"/>
            <a:ext cx="213783" cy="213718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79174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1"/>
            <a:ext cx="203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236" tIns="95236" rIns="95236" bIns="952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794"/>
              </a:spcAft>
            </a:pPr>
            <a:endParaRPr lang="en-US" sz="1587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2031999" y="1"/>
            <a:ext cx="2032000" cy="685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236" tIns="95236" rIns="95236" bIns="952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794"/>
              </a:spcAft>
            </a:pPr>
            <a:endParaRPr lang="en-US" sz="1587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4064000" y="1"/>
            <a:ext cx="2032000" cy="6858000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236" tIns="95236" rIns="95236" bIns="952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794"/>
              </a:spcAft>
            </a:pPr>
            <a:endParaRPr lang="en-US" sz="1587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6096000" y="1"/>
            <a:ext cx="2032000" cy="6858000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236" tIns="95236" rIns="95236" bIns="952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794"/>
              </a:spcAft>
            </a:pPr>
            <a:endParaRPr lang="en-US" sz="1587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8127999" y="1"/>
            <a:ext cx="2032000" cy="6858000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236" tIns="95236" rIns="95236" bIns="952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794"/>
              </a:spcAft>
            </a:pPr>
            <a:endParaRPr lang="en-US" sz="1587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10160000" y="1"/>
            <a:ext cx="2032000" cy="6858000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236" tIns="95236" rIns="95236" bIns="952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794"/>
              </a:spcAft>
            </a:pPr>
            <a:endParaRPr lang="en-US" sz="1587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936756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 (With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" y="-1"/>
            <a:ext cx="12191999" cy="6858001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noFill/>
          <a:ln>
            <a:noFill/>
          </a:ln>
        </p:spPr>
        <p:txBody>
          <a:bodyPr tIns="728791" rIns="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</a:t>
            </a:r>
            <a:br>
              <a:rPr lang="en-US" noProof="0" dirty="0"/>
            </a:br>
            <a:r>
              <a:rPr lang="en-US" noProof="0" dirty="0"/>
              <a:t>ADD PICTURE</a:t>
            </a:r>
          </a:p>
        </p:txBody>
      </p:sp>
      <p:sp>
        <p:nvSpPr>
          <p:cNvPr id="6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83537" y="527186"/>
            <a:ext cx="11224932" cy="5803629"/>
          </a:xfrm>
        </p:spPr>
        <p:txBody>
          <a:bodyPr tIns="361589" anchor="ctr"/>
          <a:lstStyle>
            <a:lvl1pPr algn="ctr">
              <a:lnSpc>
                <a:spcPct val="70000"/>
              </a:lnSpc>
              <a:defRPr sz="80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01B184-DE03-4156-85F8-104E8B4E440D}" type="datetime1">
              <a:rPr lang="de-DE" smtClean="0">
                <a:solidFill>
                  <a:srgbClr val="FFFFFF"/>
                </a:solidFill>
              </a:rPr>
              <a:pPr/>
              <a:t>15.01.2024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FOOTER / PRESENTATION NAME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136C6D1-1D7D-45E1-A7D6-44C33DC01A2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6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6CCCD296-B3E3-419A-9AB3-9E997E566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1219200"/>
            <a:ext cx="105664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 sz="2400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2F4A2A2-71AD-4157-A827-FC95E86FE1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1601" y="3962400"/>
            <a:ext cx="86825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sz="240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2" y="1524000"/>
            <a:ext cx="10164233" cy="1752600"/>
          </a:xfrm>
        </p:spPr>
        <p:txBody>
          <a:bodyPr/>
          <a:lstStyle>
            <a:lvl1pPr>
              <a:defRPr sz="6667"/>
            </a:lvl1pPr>
          </a:lstStyle>
          <a:p>
            <a:pPr lvl="0"/>
            <a:r>
              <a:rPr lang="it-IT" altLang="en-US" noProof="0"/>
              <a:t>Fare clic per modificare lo stile del titolo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733"/>
            </a:lvl1pPr>
          </a:lstStyle>
          <a:p>
            <a:pPr lvl="0"/>
            <a:r>
              <a:rPr lang="it-IT" altLang="en-US" noProof="0"/>
              <a:t>Fare clic per modificare lo stile del sottotitolo dello schema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0F4AC8B-BCCC-4071-8ADD-E3E2A87094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E9F2C0B-9A26-480A-8224-305DB9F39D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4167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Professional Datagest - Bologna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A79E020-5407-4A1D-A17C-8A6E2E4C70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0C73CB-81D6-42B4-84D5-EF7BE53E5AB8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51962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7A49-9ADD-4B53-81F3-A683D480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CC378-11C5-4938-97D0-10B2E57D5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70F2F-EEFA-41AE-99F6-A15AE4096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BB0D-8948-4919-93BD-042B438FC1D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21087-0FD7-4B8E-BF22-D548E9FA7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DA4D2-C044-4DC1-84BC-5BA8B987A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21E73-3160-4E0C-9298-8DBC809FD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2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542" y="2285522"/>
            <a:ext cx="6477197" cy="2444863"/>
          </a:xfrm>
        </p:spPr>
        <p:txBody>
          <a:bodyPr tIns="0" anchor="b"/>
          <a:lstStyle>
            <a:lvl1pPr>
              <a:lnSpc>
                <a:spcPct val="70000"/>
              </a:lnSpc>
              <a:defRPr sz="6349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1142542" y="4572127"/>
            <a:ext cx="6477197" cy="762233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8117883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542" y="2285522"/>
            <a:ext cx="6477197" cy="2444863"/>
          </a:xfrm>
        </p:spPr>
        <p:txBody>
          <a:bodyPr tIns="0" anchor="b"/>
          <a:lstStyle>
            <a:lvl1pPr>
              <a:lnSpc>
                <a:spcPct val="70000"/>
              </a:lnSpc>
              <a:defRPr sz="6349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1142542" y="4572127"/>
            <a:ext cx="6477197" cy="762233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817520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142062" y="1143048"/>
            <a:ext cx="5335134" cy="1143653"/>
          </a:xfrm>
        </p:spPr>
        <p:txBody>
          <a:bodyPr lIns="0" anchor="t"/>
          <a:lstStyle>
            <a:lvl1pPr algn="l">
              <a:lnSpc>
                <a:spcPct val="100000"/>
              </a:lnSpc>
              <a:defRPr sz="5291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667579" y="2667015"/>
            <a:ext cx="6476999" cy="3428752"/>
          </a:xfrm>
        </p:spPr>
        <p:txBody>
          <a:bodyPr anchor="t" anchorCtr="0"/>
          <a:lstStyle>
            <a:lvl1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SzPct val="90000"/>
              <a:buFont typeface="+mj-lt"/>
              <a:buAutoNum type="arabicPeriod"/>
              <a:defRPr sz="1587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SzPct val="90000"/>
              <a:buFont typeface="+mj-lt"/>
              <a:buNone/>
              <a:defRPr sz="1587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SzPct val="90000"/>
              <a:buFont typeface="+mj-lt"/>
              <a:buAutoNum type="arabicPeriod"/>
              <a:defRPr sz="1587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SzPct val="90000"/>
              <a:buFont typeface="+mj-lt"/>
              <a:buAutoNum type="arabicPeriod"/>
              <a:defRPr sz="1587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SzPct val="90000"/>
              <a:defRPr sz="1587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Font typeface="+mj-lt"/>
              <a:buAutoNum type="arabicPeriod"/>
              <a:defRPr sz="1587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Font typeface="+mj-lt"/>
              <a:buAutoNum type="arabicPeriod"/>
              <a:defRPr sz="1587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Font typeface="+mj-lt"/>
              <a:buAutoNum type="arabicPeriod"/>
              <a:defRPr sz="1587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Font typeface="+mj-lt"/>
              <a:buAutoNum type="arabicPeriod"/>
              <a:defRPr sz="1587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1174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760294" y="762235"/>
            <a:ext cx="10669312" cy="5333533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2285082" y="3048933"/>
            <a:ext cx="7619736" cy="1904533"/>
          </a:xfrm>
        </p:spPr>
        <p:txBody>
          <a:bodyPr/>
          <a:lstStyle>
            <a:lvl1pPr algn="ctr">
              <a:defRPr sz="4233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285782" y="2286702"/>
            <a:ext cx="7619037" cy="380065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794"/>
              </a:spcAft>
              <a:buNone/>
              <a:defRPr sz="1587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794"/>
              </a:spcAft>
              <a:buNone/>
              <a:defRPr sz="1587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102475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39201" y="139158"/>
            <a:ext cx="11913600" cy="6579685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2285082" y="3048933"/>
            <a:ext cx="7619736" cy="2251003"/>
          </a:xfrm>
        </p:spPr>
        <p:txBody>
          <a:bodyPr/>
          <a:lstStyle>
            <a:lvl1pPr algn="ctr">
              <a:defRPr sz="4233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285782" y="2286702"/>
            <a:ext cx="7619037" cy="380065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794"/>
              </a:spcAft>
              <a:buNone/>
              <a:defRPr sz="1587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794"/>
              </a:spcAft>
              <a:buNone/>
              <a:defRPr sz="1587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15-Jan-24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5561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148" y="382168"/>
            <a:ext cx="6477896" cy="7601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5935096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80672" y="382168"/>
            <a:ext cx="10286541" cy="7611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760293" y="1524469"/>
            <a:ext cx="9906919" cy="41912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0667212" y="6477934"/>
            <a:ext cx="763799" cy="379993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1218764" fontAlgn="auto">
              <a:spcBef>
                <a:spcPts val="0"/>
              </a:spcBef>
              <a:spcAft>
                <a:spcPts val="0"/>
              </a:spcAft>
              <a:buClrTx/>
              <a:defRPr sz="794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15-Jan-24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334657" y="6477934"/>
            <a:ext cx="5332556" cy="37999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1218764" fontAlgn="auto">
              <a:spcBef>
                <a:spcPts val="0"/>
              </a:spcBef>
              <a:spcAft>
                <a:spcPts val="0"/>
              </a:spcAft>
              <a:buClrTx/>
              <a:defRPr sz="794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429607" y="6476936"/>
            <a:ext cx="762393" cy="381063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1218764" fontAlgn="auto">
              <a:spcBef>
                <a:spcPts val="0"/>
              </a:spcBef>
              <a:spcAft>
                <a:spcPts val="0"/>
              </a:spcAft>
              <a:buClrTx/>
              <a:defRPr sz="794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3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852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794"/>
        </a:spcAft>
        <a:buSzPct val="90000"/>
        <a:buFont typeface="AdihausDIN" pitchFamily="34" charset="0"/>
        <a:defRPr sz="1587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239103" indent="-239103" algn="l" rtl="0" eaLnBrk="1" fontAlgn="base" hangingPunct="1">
        <a:lnSpc>
          <a:spcPct val="90000"/>
        </a:lnSpc>
        <a:spcBef>
          <a:spcPct val="0"/>
        </a:spcBef>
        <a:spcAft>
          <a:spcPts val="794"/>
        </a:spcAft>
        <a:buSzPct val="90000"/>
        <a:buFont typeface="Wingdings" pitchFamily="2" charset="2"/>
        <a:buChar char="§"/>
        <a:defRPr sz="1587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239919" indent="-239919" algn="l" rtl="0" eaLnBrk="1" fontAlgn="base" hangingPunct="1">
        <a:lnSpc>
          <a:spcPct val="90000"/>
        </a:lnSpc>
        <a:spcBef>
          <a:spcPct val="0"/>
        </a:spcBef>
        <a:spcAft>
          <a:spcPts val="794"/>
        </a:spcAft>
        <a:buSzPct val="90000"/>
        <a:buFont typeface="+mj-lt"/>
        <a:buAutoNum type="arabicPeriod"/>
        <a:defRPr sz="1587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473974" indent="-239103" algn="l" rtl="0" eaLnBrk="1" fontAlgn="base" hangingPunct="1">
        <a:lnSpc>
          <a:spcPct val="90000"/>
        </a:lnSpc>
        <a:spcBef>
          <a:spcPct val="0"/>
        </a:spcBef>
        <a:spcAft>
          <a:spcPts val="794"/>
        </a:spcAft>
        <a:buSzPct val="90000"/>
        <a:buFont typeface="AdihausDIN" panose="020B0504020101020102" pitchFamily="34" charset="0"/>
        <a:buChar char="–"/>
        <a:defRPr sz="1587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478206" indent="-239103" algn="l" rtl="0" eaLnBrk="1" fontAlgn="base" hangingPunct="1">
        <a:lnSpc>
          <a:spcPct val="90000"/>
        </a:lnSpc>
        <a:spcBef>
          <a:spcPct val="0"/>
        </a:spcBef>
        <a:spcAft>
          <a:spcPts val="794"/>
        </a:spcAft>
        <a:buSzPct val="90000"/>
        <a:buFont typeface="adineue PRO" pitchFamily="34" charset="0"/>
        <a:buAutoNum type="arabicPeriod"/>
        <a:tabLst>
          <a:tab pos="1309777" algn="l"/>
        </a:tabLst>
        <a:defRPr sz="1587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1218838" rtl="0" eaLnBrk="1" latinLnBrk="0" hangingPunct="1">
        <a:lnSpc>
          <a:spcPct val="70000"/>
        </a:lnSpc>
        <a:spcBef>
          <a:spcPts val="794"/>
        </a:spcBef>
        <a:spcAft>
          <a:spcPts val="794"/>
        </a:spcAft>
        <a:buClrTx/>
        <a:buSzPct val="90000"/>
        <a:buFont typeface="Wingdings" pitchFamily="2" charset="2"/>
        <a:buNone/>
        <a:tabLst>
          <a:tab pos="1309829" algn="l"/>
        </a:tabLst>
        <a:defRPr sz="3174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1218838" rtl="0" eaLnBrk="1" latinLnBrk="0" hangingPunct="1">
        <a:lnSpc>
          <a:spcPct val="70000"/>
        </a:lnSpc>
        <a:spcBef>
          <a:spcPts val="794"/>
        </a:spcBef>
        <a:spcAft>
          <a:spcPts val="794"/>
        </a:spcAft>
        <a:buClrTx/>
        <a:buSzPct val="90000"/>
        <a:buFont typeface="Wingdings" pitchFamily="2" charset="2"/>
        <a:buNone/>
        <a:tabLst>
          <a:tab pos="1309829" algn="l"/>
        </a:tabLst>
        <a:defRPr sz="3174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1218838" rtl="0" eaLnBrk="1" latinLnBrk="0" hangingPunct="1">
        <a:lnSpc>
          <a:spcPct val="90000"/>
        </a:lnSpc>
        <a:spcBef>
          <a:spcPts val="800"/>
        </a:spcBef>
        <a:buClrTx/>
        <a:buSzPct val="90000"/>
        <a:buFont typeface="Wingdings" pitchFamily="2" charset="2"/>
        <a:buNone/>
        <a:tabLst>
          <a:tab pos="1309829" algn="l"/>
        </a:tabLst>
        <a:defRPr sz="1323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1218838" rtl="0" eaLnBrk="1" latinLnBrk="0" hangingPunct="1">
        <a:lnSpc>
          <a:spcPct val="90000"/>
        </a:lnSpc>
        <a:spcBef>
          <a:spcPts val="800"/>
        </a:spcBef>
        <a:buClrTx/>
        <a:buSzPct val="90000"/>
        <a:buFont typeface="Wingdings" pitchFamily="2" charset="2"/>
        <a:buNone/>
        <a:tabLst>
          <a:tab pos="1309829" algn="l"/>
        </a:tabLst>
        <a:defRPr sz="1323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1pPr>
      <a:lvl2pPr marL="609421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38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58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4pPr>
      <a:lvl5pPr marL="2437677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5pPr>
      <a:lvl6pPr marL="3047097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14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7pPr>
      <a:lvl8pPr marL="4265935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8pPr>
      <a:lvl9pPr marL="4875354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bstract nylon string background">
            <a:extLst>
              <a:ext uri="{FF2B5EF4-FFF2-40B4-BE49-F238E27FC236}">
                <a16:creationId xmlns:a16="http://schemas.microsoft.com/office/drawing/2014/main" id="{0F55A533-C920-6E74-82E9-6EDC10579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6642" y="0"/>
            <a:ext cx="16248764" cy="70072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B27B4F0-6554-4674-9057-3BC36F0F50CE}"/>
              </a:ext>
            </a:extLst>
          </p:cNvPr>
          <p:cNvSpPr txBox="1">
            <a:spLocks/>
          </p:cNvSpPr>
          <p:nvPr/>
        </p:nvSpPr>
        <p:spPr>
          <a:xfrm>
            <a:off x="293238" y="-162167"/>
            <a:ext cx="10374762" cy="43962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800" b="1" dirty="0">
                <a:solidFill>
                  <a:prstClr val="black"/>
                </a:solidFill>
                <a:highlight>
                  <a:srgbClr val="FFFF00"/>
                </a:highlight>
                <a:latin typeface="Aptos Black" panose="020B0004020202020204" pitchFamily="34" charset="0"/>
              </a:rPr>
              <a:t>Detecting Recon Attacks 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800" b="1" dirty="0">
                <a:solidFill>
                  <a:prstClr val="black"/>
                </a:solidFill>
                <a:highlight>
                  <a:srgbClr val="FFFF00"/>
                </a:highlight>
                <a:latin typeface="Aptos Black" panose="020B0004020202020204" pitchFamily="34" charset="0"/>
              </a:rPr>
              <a:t>on IoT Devices</a:t>
            </a:r>
            <a:endParaRPr kumimoji="0" lang="en-US" sz="28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ptos Black" panose="020B00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Black" panose="020B0004020202020204" pitchFamily="34" charset="0"/>
              </a:rPr>
              <a:t>// Domenico Fumagalli</a:t>
            </a:r>
            <a:endParaRPr kumimoji="0" lang="en-US" sz="28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skerville Old Face" panose="020206020805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43289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tted lines connected to form a network">
            <a:extLst>
              <a:ext uri="{FF2B5EF4-FFF2-40B4-BE49-F238E27FC236}">
                <a16:creationId xmlns:a16="http://schemas.microsoft.com/office/drawing/2014/main" id="{DF148E88-7351-1763-FFC8-3570AC75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71" y="0"/>
            <a:ext cx="12600948" cy="78775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3DF0F84-CA01-3B10-8602-D205A593290C}"/>
              </a:ext>
            </a:extLst>
          </p:cNvPr>
          <p:cNvSpPr/>
          <p:nvPr/>
        </p:nvSpPr>
        <p:spPr bwMode="gray">
          <a:xfrm>
            <a:off x="4872250" y="1073730"/>
            <a:ext cx="6942161" cy="1984380"/>
          </a:xfrm>
          <a:prstGeom prst="rect">
            <a:avLst/>
          </a:prstGeom>
          <a:solidFill>
            <a:srgbClr val="FFFF00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045114-69E9-26A0-110E-F6107746B4A3}"/>
              </a:ext>
            </a:extLst>
          </p:cNvPr>
          <p:cNvSpPr txBox="1">
            <a:spLocks/>
          </p:cNvSpPr>
          <p:nvPr/>
        </p:nvSpPr>
        <p:spPr>
          <a:xfrm>
            <a:off x="693760" y="718782"/>
            <a:ext cx="3482455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 Black" panose="020B0004020202020204" pitchFamily="34" charset="0"/>
              </a:rPr>
              <a:t>Our problem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F0AF81-E39B-378A-38BD-918101FDC0C6}"/>
              </a:ext>
            </a:extLst>
          </p:cNvPr>
          <p:cNvSpPr txBox="1">
            <a:spLocks/>
          </p:cNvSpPr>
          <p:nvPr/>
        </p:nvSpPr>
        <p:spPr>
          <a:xfrm>
            <a:off x="693759" y="2272584"/>
            <a:ext cx="3482455" cy="4913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We innovate through IoT.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C03AF5-7353-7F5C-4DE9-CB8D63397F11}"/>
              </a:ext>
            </a:extLst>
          </p:cNvPr>
          <p:cNvSpPr txBox="1">
            <a:spLocks/>
          </p:cNvSpPr>
          <p:nvPr/>
        </p:nvSpPr>
        <p:spPr>
          <a:xfrm>
            <a:off x="693760" y="3329161"/>
            <a:ext cx="3482455" cy="139207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latin typeface="Aptos Display" panose="020B0004020202020204" pitchFamily="34" charset="0"/>
              </a:rPr>
              <a:t>The most extensive the networks, the more vulnerable they become.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Display" panose="020B00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614847-10C3-BCD8-471D-023B47825844}"/>
              </a:ext>
            </a:extLst>
          </p:cNvPr>
          <p:cNvSpPr txBox="1">
            <a:spLocks/>
          </p:cNvSpPr>
          <p:nvPr/>
        </p:nvSpPr>
        <p:spPr>
          <a:xfrm>
            <a:off x="693760" y="2927677"/>
            <a:ext cx="3482455" cy="4913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We </a:t>
            </a:r>
            <a:r>
              <a:rPr kumimoji="0" lang="en-US" sz="2000" b="1" i="0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kinda</a:t>
            </a: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 need this.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083D90-E773-67A6-DE9F-D298B3337C33}"/>
              </a:ext>
            </a:extLst>
          </p:cNvPr>
          <p:cNvGrpSpPr>
            <a:grpSpLocks noChangeAspect="1"/>
          </p:cNvGrpSpPr>
          <p:nvPr/>
        </p:nvGrpSpPr>
        <p:grpSpPr>
          <a:xfrm>
            <a:off x="4804327" y="1215656"/>
            <a:ext cx="7064677" cy="1759789"/>
            <a:chOff x="963466" y="2887478"/>
            <a:chExt cx="9800718" cy="2441329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A70F9FD-2213-2738-EEB3-E606DA3762CD}"/>
                </a:ext>
              </a:extLst>
            </p:cNvPr>
            <p:cNvSpPr txBox="1">
              <a:spLocks/>
            </p:cNvSpPr>
            <p:nvPr/>
          </p:nvSpPr>
          <p:spPr>
            <a:xfrm>
              <a:off x="1402144" y="3897412"/>
              <a:ext cx="3082444" cy="143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black"/>
                  </a:solidFill>
                  <a:latin typeface="Aptos Black" panose="020B0004020202020204" pitchFamily="34" charset="0"/>
                </a:rPr>
                <a:t>17.3 ZB</a:t>
              </a:r>
              <a:endParaRPr kumimoji="0" lang="en-US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Black" panose="020B0004020202020204" pitchFamily="34" charset="0"/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12EE18A4-E170-3779-C408-3BA489975F4C}"/>
                </a:ext>
              </a:extLst>
            </p:cNvPr>
            <p:cNvSpPr txBox="1">
              <a:spLocks/>
            </p:cNvSpPr>
            <p:nvPr/>
          </p:nvSpPr>
          <p:spPr>
            <a:xfrm>
              <a:off x="7447004" y="3897412"/>
              <a:ext cx="3082444" cy="143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black"/>
                  </a:solidFill>
                  <a:latin typeface="Aptos Black" panose="020B0004020202020204" pitchFamily="34" charset="0"/>
                </a:rPr>
                <a:t>73.1 ZB</a:t>
              </a:r>
              <a:endParaRPr kumimoji="0" lang="en-US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Black" panose="020B0004020202020204" pitchFamily="34" charset="0"/>
              </a:endParaRP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2652C0D8-9CC5-9ABB-C8F2-3F536E448B32}"/>
                </a:ext>
              </a:extLst>
            </p:cNvPr>
            <p:cNvSpPr txBox="1">
              <a:spLocks/>
            </p:cNvSpPr>
            <p:nvPr/>
          </p:nvSpPr>
          <p:spPr>
            <a:xfrm>
              <a:off x="963466" y="3462636"/>
              <a:ext cx="4218784" cy="60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Global data generated by IoT Devices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721B8793-497C-E17C-CF08-757EFED5A264}"/>
                </a:ext>
              </a:extLst>
            </p:cNvPr>
            <p:cNvSpPr txBox="1">
              <a:spLocks/>
            </p:cNvSpPr>
            <p:nvPr/>
          </p:nvSpPr>
          <p:spPr>
            <a:xfrm>
              <a:off x="6545400" y="3462636"/>
              <a:ext cx="4218784" cy="60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Global data generated by IoT Devices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A7C1D33D-EDB7-A9B4-F7CC-87AC8AC085A6}"/>
                </a:ext>
              </a:extLst>
            </p:cNvPr>
            <p:cNvSpPr txBox="1">
              <a:spLocks/>
            </p:cNvSpPr>
            <p:nvPr/>
          </p:nvSpPr>
          <p:spPr>
            <a:xfrm>
              <a:off x="6545400" y="2887478"/>
              <a:ext cx="4218784" cy="60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 Black" panose="020B0004020202020204" pitchFamily="34" charset="0"/>
                </a:rPr>
                <a:t>2025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532BD8B9-1CCB-C6ED-9D50-7536F4E5A303}"/>
                </a:ext>
              </a:extLst>
            </p:cNvPr>
            <p:cNvSpPr txBox="1">
              <a:spLocks/>
            </p:cNvSpPr>
            <p:nvPr/>
          </p:nvSpPr>
          <p:spPr>
            <a:xfrm>
              <a:off x="1000510" y="2887478"/>
              <a:ext cx="4218784" cy="60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 Black" panose="020B0004020202020204" pitchFamily="34" charset="0"/>
                </a:rPr>
                <a:t>2020</a:t>
              </a:r>
            </a:p>
          </p:txBody>
        </p:sp>
      </p:grp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F59C335-DD8C-C1F7-03EC-F98FC0459C2D}"/>
              </a:ext>
            </a:extLst>
          </p:cNvPr>
          <p:cNvSpPr/>
          <p:nvPr/>
        </p:nvSpPr>
        <p:spPr bwMode="gray">
          <a:xfrm>
            <a:off x="7897322" y="2246186"/>
            <a:ext cx="226607" cy="386766"/>
          </a:xfrm>
          <a:prstGeom prst="chevron">
            <a:avLst/>
          </a:prstGeom>
          <a:noFill/>
          <a:ln w="38100" cap="sq">
            <a:solidFill>
              <a:schemeClr val="tx1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2C639FCE-F067-8077-6179-0FD6612DB046}"/>
              </a:ext>
            </a:extLst>
          </p:cNvPr>
          <p:cNvSpPr/>
          <p:nvPr/>
        </p:nvSpPr>
        <p:spPr bwMode="gray">
          <a:xfrm>
            <a:off x="8126717" y="2246186"/>
            <a:ext cx="226607" cy="386766"/>
          </a:xfrm>
          <a:prstGeom prst="chevron">
            <a:avLst/>
          </a:prstGeom>
          <a:noFill/>
          <a:ln w="38100" cap="sq">
            <a:solidFill>
              <a:schemeClr val="tx1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0ADA25DC-C9F1-C0BD-C9E6-D8F08FCF1143}"/>
              </a:ext>
            </a:extLst>
          </p:cNvPr>
          <p:cNvSpPr/>
          <p:nvPr/>
        </p:nvSpPr>
        <p:spPr bwMode="gray">
          <a:xfrm>
            <a:off x="8331533" y="2246186"/>
            <a:ext cx="226607" cy="386766"/>
          </a:xfrm>
          <a:prstGeom prst="chevron">
            <a:avLst/>
          </a:prstGeom>
          <a:noFill/>
          <a:ln w="38100" cap="sq">
            <a:solidFill>
              <a:schemeClr val="tx1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592E3F63-2837-A880-A4AF-C1BAFCC9FEEB}"/>
              </a:ext>
            </a:extLst>
          </p:cNvPr>
          <p:cNvSpPr/>
          <p:nvPr/>
        </p:nvSpPr>
        <p:spPr bwMode="gray">
          <a:xfrm>
            <a:off x="8564467" y="2246186"/>
            <a:ext cx="226607" cy="386766"/>
          </a:xfrm>
          <a:prstGeom prst="chevron">
            <a:avLst/>
          </a:prstGeom>
          <a:noFill/>
          <a:ln w="38100" cap="sq">
            <a:solidFill>
              <a:schemeClr val="tx1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9CFF96-EFDD-F603-DB66-9791E477B3B9}"/>
              </a:ext>
            </a:extLst>
          </p:cNvPr>
          <p:cNvCxnSpPr>
            <a:cxnSpLocks/>
          </p:cNvCxnSpPr>
          <p:nvPr/>
        </p:nvCxnSpPr>
        <p:spPr>
          <a:xfrm>
            <a:off x="5120540" y="3615067"/>
            <a:ext cx="6579259" cy="0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CB939A7B-5318-C004-8038-A9EF23BD69E6}"/>
              </a:ext>
            </a:extLst>
          </p:cNvPr>
          <p:cNvSpPr txBox="1">
            <a:spLocks/>
          </p:cNvSpPr>
          <p:nvPr/>
        </p:nvSpPr>
        <p:spPr>
          <a:xfrm>
            <a:off x="693760" y="4334544"/>
            <a:ext cx="3482455" cy="139207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latin typeface="Aptos Display" panose="020B0004020202020204" pitchFamily="34" charset="0"/>
              </a:rPr>
              <a:t>Data Science is one piece of how we can secure them.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Display" panose="020B00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B4B797D-2148-C920-8360-BB5BE1639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486" y="3908963"/>
            <a:ext cx="4393263" cy="26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08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bstract background of illuminated mesh topography">
            <a:extLst>
              <a:ext uri="{FF2B5EF4-FFF2-40B4-BE49-F238E27FC236}">
                <a16:creationId xmlns:a16="http://schemas.microsoft.com/office/drawing/2014/main" id="{1932D23C-D5BF-9A45-5BE1-755FD0C24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D0753D1-F751-81AC-A1E3-FB05739EA8A7}"/>
              </a:ext>
            </a:extLst>
          </p:cNvPr>
          <p:cNvSpPr txBox="1">
            <a:spLocks/>
          </p:cNvSpPr>
          <p:nvPr/>
        </p:nvSpPr>
        <p:spPr>
          <a:xfrm>
            <a:off x="498142" y="991738"/>
            <a:ext cx="5265762" cy="18515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highlight>
                  <a:srgbClr val="FFFF00"/>
                </a:highlight>
                <a:latin typeface="Aptos Black" panose="020B0004020202020204" pitchFamily="34" charset="0"/>
              </a:rPr>
              <a:t>We can: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latin typeface="Aptos Display" panose="020B00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// </a:t>
            </a:r>
            <a:r>
              <a:rPr lang="en-US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M</a:t>
            </a:r>
            <a:r>
              <a:rPr kumimoji="0" lang="en-US" sz="2400" b="1" i="0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onitor</a:t>
            </a:r>
            <a:r>
              <a:rPr kumimoji="0" lang="en-US" sz="24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 the network traffic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// D</a:t>
            </a:r>
            <a:r>
              <a:rPr kumimoji="0" lang="en-US" sz="2400" b="1" i="0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etect</a:t>
            </a:r>
            <a:r>
              <a:rPr kumimoji="0" lang="en-US" sz="24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 anomalies 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// R</a:t>
            </a:r>
            <a:r>
              <a:rPr kumimoji="0" lang="en-US" sz="2400" b="1" i="0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espond</a:t>
            </a:r>
            <a:r>
              <a:rPr kumimoji="0" lang="en-US" sz="24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 to threat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7774F45-5F21-09F7-3AB4-D8E0ADA6B70C}"/>
              </a:ext>
            </a:extLst>
          </p:cNvPr>
          <p:cNvSpPr txBox="1">
            <a:spLocks/>
          </p:cNvSpPr>
          <p:nvPr/>
        </p:nvSpPr>
        <p:spPr>
          <a:xfrm>
            <a:off x="6726070" y="-18200"/>
            <a:ext cx="5042849" cy="35165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latin typeface="Aptos Black" panose="020B0004020202020204" pitchFamily="34" charset="0"/>
              </a:rPr>
              <a:t>However: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Display" panose="020B00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// Network data is just huge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// Attack dynamics are complex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// Detection needs to be fast</a:t>
            </a:r>
            <a:endParaRPr kumimoji="0" lang="en-US" sz="24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61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ircles pattern abstract background">
            <a:extLst>
              <a:ext uri="{FF2B5EF4-FFF2-40B4-BE49-F238E27FC236}">
                <a16:creationId xmlns:a16="http://schemas.microsoft.com/office/drawing/2014/main" id="{77F5B657-039C-824F-4F2B-C8A0DA692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156"/>
            <a:ext cx="12191999" cy="862031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C6B3C0-6932-2295-700E-9C5B9CA7E399}"/>
              </a:ext>
            </a:extLst>
          </p:cNvPr>
          <p:cNvSpPr txBox="1">
            <a:spLocks/>
          </p:cNvSpPr>
          <p:nvPr/>
        </p:nvSpPr>
        <p:spPr>
          <a:xfrm>
            <a:off x="693760" y="718782"/>
            <a:ext cx="3482455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 Black" panose="020B0004020202020204" pitchFamily="34" charset="0"/>
              </a:rPr>
              <a:t>The Dataset</a:t>
            </a:r>
          </a:p>
        </p:txBody>
      </p:sp>
      <p:pic>
        <p:nvPicPr>
          <p:cNvPr id="3078" name="Picture 6" descr="University of New-Brunswick - Organizations OGSL/SLGO">
            <a:extLst>
              <a:ext uri="{FF2B5EF4-FFF2-40B4-BE49-F238E27FC236}">
                <a16:creationId xmlns:a16="http://schemas.microsoft.com/office/drawing/2014/main" id="{560D799C-E424-E9FD-DCA0-A430AD3E6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595" y="388836"/>
            <a:ext cx="1338049" cy="8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B7BCF25-865F-499B-959D-40F32C188DCE}"/>
              </a:ext>
            </a:extLst>
          </p:cNvPr>
          <p:cNvSpPr txBox="1">
            <a:spLocks/>
          </p:cNvSpPr>
          <p:nvPr/>
        </p:nvSpPr>
        <p:spPr>
          <a:xfrm>
            <a:off x="645994" y="1855190"/>
            <a:ext cx="5204346" cy="4786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The CICIOT2023 dataset from West Brunswick University is basically the result of an “in lab” cybersecurity experiment.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noProof="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The network is reproduced in a lab and consists of 105 IoT devices. 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In order to gather network traffic data from actual different kinds of cyberattacks, 33 different cyberattack has been performed on the network and its devices. 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Thanks to the way the network is arranged the researchers were able to label the data with the kind of cyberattack being performed.</a:t>
            </a:r>
          </a:p>
        </p:txBody>
      </p:sp>
      <p:pic>
        <p:nvPicPr>
          <p:cNvPr id="3" name="Graphic 2" descr="Cube outline">
            <a:extLst>
              <a:ext uri="{FF2B5EF4-FFF2-40B4-BE49-F238E27FC236}">
                <a16:creationId xmlns:a16="http://schemas.microsoft.com/office/drawing/2014/main" id="{3ADC7E12-35EE-E701-6E2D-7DE4BC69B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6954" y="2574379"/>
            <a:ext cx="3321600" cy="3321600"/>
          </a:xfrm>
          <a:prstGeom prst="rect">
            <a:avLst/>
          </a:prstGeom>
        </p:spPr>
      </p:pic>
      <p:pic>
        <p:nvPicPr>
          <p:cNvPr id="5" name="Graphic 4" descr="Line arrow: Straight with solid fill">
            <a:extLst>
              <a:ext uri="{FF2B5EF4-FFF2-40B4-BE49-F238E27FC236}">
                <a16:creationId xmlns:a16="http://schemas.microsoft.com/office/drawing/2014/main" id="{6D95F4CC-5064-663A-4434-87B9682451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9378" y="2218765"/>
            <a:ext cx="914400" cy="6021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4607A9-1EFE-6721-20E3-C1872A98C505}"/>
              </a:ext>
            </a:extLst>
          </p:cNvPr>
          <p:cNvSpPr txBox="1">
            <a:spLocks/>
          </p:cNvSpPr>
          <p:nvPr/>
        </p:nvSpPr>
        <p:spPr>
          <a:xfrm>
            <a:off x="7911354" y="2288378"/>
            <a:ext cx="1546411" cy="4913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47 features</a:t>
            </a:r>
          </a:p>
        </p:txBody>
      </p:sp>
      <p:pic>
        <p:nvPicPr>
          <p:cNvPr id="10" name="Graphic 9" descr="Line arrow: Straight with solid fill">
            <a:extLst>
              <a:ext uri="{FF2B5EF4-FFF2-40B4-BE49-F238E27FC236}">
                <a16:creationId xmlns:a16="http://schemas.microsoft.com/office/drawing/2014/main" id="{2D90D0E3-7AE4-F9E9-C3F3-5BCF68CDA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9345707" y="2218765"/>
            <a:ext cx="914400" cy="602144"/>
          </a:xfrm>
          <a:prstGeom prst="rect">
            <a:avLst/>
          </a:prstGeom>
        </p:spPr>
      </p:pic>
      <p:pic>
        <p:nvPicPr>
          <p:cNvPr id="11" name="Graphic 10" descr="Line arrow: Straight with solid fill">
            <a:extLst>
              <a:ext uri="{FF2B5EF4-FFF2-40B4-BE49-F238E27FC236}">
                <a16:creationId xmlns:a16="http://schemas.microsoft.com/office/drawing/2014/main" id="{DD41F988-D8B1-0764-3A01-6D3455BE32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0263863" y="4835633"/>
            <a:ext cx="914400" cy="602144"/>
          </a:xfrm>
          <a:prstGeom prst="rect">
            <a:avLst/>
          </a:prstGeom>
        </p:spPr>
      </p:pic>
      <p:pic>
        <p:nvPicPr>
          <p:cNvPr id="12" name="Graphic 11" descr="Line arrow: Straight with solid fill">
            <a:extLst>
              <a:ext uri="{FF2B5EF4-FFF2-40B4-BE49-F238E27FC236}">
                <a16:creationId xmlns:a16="http://schemas.microsoft.com/office/drawing/2014/main" id="{1D4CCD07-1B78-5CB3-E5F7-39935A5082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 flipV="1">
            <a:off x="10263863" y="2805838"/>
            <a:ext cx="914400" cy="60214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0291E40-4C24-9195-B6CE-3B2834857F03}"/>
              </a:ext>
            </a:extLst>
          </p:cNvPr>
          <p:cNvSpPr txBox="1">
            <a:spLocks/>
          </p:cNvSpPr>
          <p:nvPr/>
        </p:nvSpPr>
        <p:spPr>
          <a:xfrm>
            <a:off x="9999595" y="3804669"/>
            <a:ext cx="1546411" cy="4913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latin typeface="Aptos Display" panose="020B0004020202020204" pitchFamily="34" charset="0"/>
              </a:rPr>
              <a:t>40 M rows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26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ircles pattern abstract background">
            <a:extLst>
              <a:ext uri="{FF2B5EF4-FFF2-40B4-BE49-F238E27FC236}">
                <a16:creationId xmlns:a16="http://schemas.microsoft.com/office/drawing/2014/main" id="{C1E6C1A0-873C-3E03-1E9D-A35585E85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156"/>
            <a:ext cx="12191999" cy="8620312"/>
          </a:xfrm>
          <a:prstGeom prst="rect">
            <a:avLst/>
          </a:prstGeom>
        </p:spPr>
      </p:pic>
      <p:pic>
        <p:nvPicPr>
          <p:cNvPr id="7" name="Picture 4" descr="Sensors 23 05941 g002">
            <a:extLst>
              <a:ext uri="{FF2B5EF4-FFF2-40B4-BE49-F238E27FC236}">
                <a16:creationId xmlns:a16="http://schemas.microsoft.com/office/drawing/2014/main" id="{09EE7F8E-230F-1A63-BE56-5B2330777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994" y="285094"/>
            <a:ext cx="6862740" cy="628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AEA0322-517E-74E8-8683-A155232958CD}"/>
              </a:ext>
            </a:extLst>
          </p:cNvPr>
          <p:cNvSpPr txBox="1">
            <a:spLocks/>
          </p:cNvSpPr>
          <p:nvPr/>
        </p:nvSpPr>
        <p:spPr>
          <a:xfrm>
            <a:off x="455513" y="2560282"/>
            <a:ext cx="4200969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b="1" dirty="0">
                <a:solidFill>
                  <a:prstClr val="black"/>
                </a:solidFill>
                <a:highlight>
                  <a:srgbClr val="FFFF00"/>
                </a:highlight>
                <a:latin typeface="Aptos Black" panose="020B0004020202020204" pitchFamily="34" charset="0"/>
              </a:rPr>
              <a:t>The IoT Topology</a:t>
            </a:r>
            <a:endParaRPr kumimoji="0" lang="en-US" sz="42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64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BC696C-3A45-7E62-494D-C1629EA7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640" y="1330632"/>
            <a:ext cx="9719609" cy="52401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8390AAC-57CB-318A-3289-9EF8D50224DE}"/>
              </a:ext>
            </a:extLst>
          </p:cNvPr>
          <p:cNvSpPr txBox="1">
            <a:spLocks/>
          </p:cNvSpPr>
          <p:nvPr/>
        </p:nvSpPr>
        <p:spPr>
          <a:xfrm>
            <a:off x="3619501" y="309327"/>
            <a:ext cx="5717928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b="1" dirty="0">
                <a:solidFill>
                  <a:prstClr val="black"/>
                </a:solidFill>
                <a:highlight>
                  <a:srgbClr val="FFFF00"/>
                </a:highlight>
                <a:latin typeface="Aptos Black" panose="020B0004020202020204" pitchFamily="34" charset="0"/>
              </a:rPr>
              <a:t>What is </a:t>
            </a:r>
            <a:r>
              <a:rPr lang="en-US" sz="4200" b="1" dirty="0" err="1">
                <a:solidFill>
                  <a:prstClr val="black"/>
                </a:solidFill>
                <a:highlight>
                  <a:srgbClr val="FFFF00"/>
                </a:highlight>
                <a:latin typeface="Aptos Black" panose="020B0004020202020204" pitchFamily="34" charset="0"/>
              </a:rPr>
              <a:t>WireShark</a:t>
            </a:r>
            <a:r>
              <a:rPr lang="en-US" sz="4200" b="1" dirty="0">
                <a:solidFill>
                  <a:prstClr val="black"/>
                </a:solidFill>
                <a:highlight>
                  <a:srgbClr val="FFFF00"/>
                </a:highlight>
                <a:latin typeface="Aptos Black" panose="020B0004020202020204" pitchFamily="34" charset="0"/>
              </a:rPr>
              <a:t>?</a:t>
            </a:r>
            <a:endParaRPr kumimoji="0" lang="en-US" sz="42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992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E7B8B31-C3B5-4CDD-3A00-8E9F74C7BDDB}"/>
              </a:ext>
            </a:extLst>
          </p:cNvPr>
          <p:cNvSpPr txBox="1">
            <a:spLocks/>
          </p:cNvSpPr>
          <p:nvPr/>
        </p:nvSpPr>
        <p:spPr>
          <a:xfrm>
            <a:off x="693760" y="718782"/>
            <a:ext cx="3482455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 Black" panose="020B0004020202020204" pitchFamily="34" charset="0"/>
              </a:rPr>
              <a:t>The project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3C3AD8B-D4B3-1552-9BF6-3E69D3414ECC}"/>
              </a:ext>
            </a:extLst>
          </p:cNvPr>
          <p:cNvSpPr txBox="1">
            <a:spLocks/>
          </p:cNvSpPr>
          <p:nvPr/>
        </p:nvSpPr>
        <p:spPr>
          <a:xfrm>
            <a:off x="693758" y="1913999"/>
            <a:ext cx="4559559" cy="15777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ptos Display" panose="020B0004020202020204" pitchFamily="34" charset="0"/>
              </a:rPr>
              <a:t>We</a:t>
            </a: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 will focus on the task of individuating Recon Attacks as they are the typical first step of the most severe cyberattacks.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 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3465322-C134-20D4-4F70-6A389752C7B1}"/>
              </a:ext>
            </a:extLst>
          </p:cNvPr>
          <p:cNvSpPr txBox="1">
            <a:spLocks/>
          </p:cNvSpPr>
          <p:nvPr/>
        </p:nvSpPr>
        <p:spPr>
          <a:xfrm>
            <a:off x="693758" y="3227361"/>
            <a:ext cx="4559559" cy="97264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Understand the “Attack Surface” to react better.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0AA7F58-0605-A838-C9D2-553F2A439DAB}"/>
              </a:ext>
            </a:extLst>
          </p:cNvPr>
          <p:cNvSpPr txBox="1">
            <a:spLocks/>
          </p:cNvSpPr>
          <p:nvPr/>
        </p:nvSpPr>
        <p:spPr>
          <a:xfrm>
            <a:off x="693758" y="4061050"/>
            <a:ext cx="4559559" cy="13267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ptos Display" panose="020B0004020202020204" pitchFamily="34" charset="0"/>
              </a:rPr>
              <a:t>Focusing on 6 classes vs 33 can lead to better results and optimization vs the research baseline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0B0004020202020204" pitchFamily="34" charset="0"/>
            </a:endParaRPr>
          </a:p>
        </p:txBody>
      </p:sp>
      <p:pic>
        <p:nvPicPr>
          <p:cNvPr id="24" name="Picture 23" descr="White lines forming a wave on a black background">
            <a:extLst>
              <a:ext uri="{FF2B5EF4-FFF2-40B4-BE49-F238E27FC236}">
                <a16:creationId xmlns:a16="http://schemas.microsoft.com/office/drawing/2014/main" id="{5102B5F0-78F7-E4E1-1307-5671F7382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0" r="21870"/>
          <a:stretch/>
        </p:blipFill>
        <p:spPr>
          <a:xfrm>
            <a:off x="6142084" y="1329661"/>
            <a:ext cx="5280754" cy="5280754"/>
          </a:xfrm>
          <a:prstGeom prst="ellipse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185E20AF-2113-D09D-0668-17BA0501E6FF}"/>
              </a:ext>
            </a:extLst>
          </p:cNvPr>
          <p:cNvSpPr txBox="1">
            <a:spLocks/>
          </p:cNvSpPr>
          <p:nvPr/>
        </p:nvSpPr>
        <p:spPr>
          <a:xfrm>
            <a:off x="693758" y="5293717"/>
            <a:ext cx="4559559" cy="13267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ptos Display" panose="020B0004020202020204" pitchFamily="34" charset="0"/>
              </a:rPr>
              <a:t>So far we have executed: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// </a:t>
            </a:r>
            <a:r>
              <a:rPr lang="en-US" sz="2000" b="1" dirty="0">
                <a:solidFill>
                  <a:prstClr val="black"/>
                </a:solidFill>
                <a:latin typeface="Aptos Display" panose="020B0004020202020204" pitchFamily="34" charset="0"/>
              </a:rPr>
              <a:t>Loading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// Processing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// Initial feature engineering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ptos Display" panose="020B0004020202020204" pitchFamily="34" charset="0"/>
              </a:rPr>
              <a:t>// Initial EDA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1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5045114-69E9-26A0-110E-F6107746B4A3}"/>
              </a:ext>
            </a:extLst>
          </p:cNvPr>
          <p:cNvSpPr txBox="1">
            <a:spLocks/>
          </p:cNvSpPr>
          <p:nvPr/>
        </p:nvSpPr>
        <p:spPr>
          <a:xfrm>
            <a:off x="693760" y="718782"/>
            <a:ext cx="5006455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 Black" panose="020B0004020202020204" pitchFamily="34" charset="0"/>
              </a:rPr>
              <a:t>EDA Highlights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3EE0D-7D44-206D-BA6B-C8703DDBB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7517"/>
            <a:ext cx="5242423" cy="3464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036CCE-FDAF-5306-47C7-484168EDF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87" y="2541495"/>
            <a:ext cx="5395578" cy="38247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45FD16-5D93-B7E9-9574-30B63AC82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929" y="3462530"/>
            <a:ext cx="5229494" cy="342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4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5045114-69E9-26A0-110E-F6107746B4A3}"/>
              </a:ext>
            </a:extLst>
          </p:cNvPr>
          <p:cNvSpPr txBox="1">
            <a:spLocks/>
          </p:cNvSpPr>
          <p:nvPr/>
        </p:nvSpPr>
        <p:spPr>
          <a:xfrm>
            <a:off x="693760" y="718782"/>
            <a:ext cx="5006455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 Black" panose="020B0004020202020204" pitchFamily="34" charset="0"/>
              </a:rPr>
              <a:t>EDA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FE1F0-1D56-745D-4531-24D35C00D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404" y="2500001"/>
            <a:ext cx="5474322" cy="370518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89B814F-4310-0FCE-0612-D1A93E863402}"/>
              </a:ext>
            </a:extLst>
          </p:cNvPr>
          <p:cNvSpPr txBox="1">
            <a:spLocks/>
          </p:cNvSpPr>
          <p:nvPr/>
        </p:nvSpPr>
        <p:spPr>
          <a:xfrm>
            <a:off x="734703" y="1784612"/>
            <a:ext cx="3482455" cy="4913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There’s a lot going 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5E3C49-9583-5544-A25D-9575358E50F5}"/>
              </a:ext>
            </a:extLst>
          </p:cNvPr>
          <p:cNvSpPr txBox="1">
            <a:spLocks/>
          </p:cNvSpPr>
          <p:nvPr/>
        </p:nvSpPr>
        <p:spPr>
          <a:xfrm>
            <a:off x="734703" y="2810483"/>
            <a:ext cx="3482455" cy="6588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ptos Display" panose="020B0004020202020204" pitchFamily="34" charset="0"/>
              </a:rPr>
              <a:t>Flows behavior changes due to the kind of attack as well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0B00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73F961F-B020-8E60-7379-D839CA2ED9D7}"/>
              </a:ext>
            </a:extLst>
          </p:cNvPr>
          <p:cNvSpPr txBox="1">
            <a:spLocks/>
          </p:cNvSpPr>
          <p:nvPr/>
        </p:nvSpPr>
        <p:spPr>
          <a:xfrm>
            <a:off x="734703" y="2279078"/>
            <a:ext cx="3482455" cy="4913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M</a:t>
            </a:r>
            <a:r>
              <a:rPr lang="en-US" sz="2000" b="1" dirty="0" err="1">
                <a:solidFill>
                  <a:prstClr val="black"/>
                </a:solidFill>
                <a:latin typeface="Aptos Display" panose="020B0004020202020204" pitchFamily="34" charset="0"/>
              </a:rPr>
              <a:t>uch</a:t>
            </a:r>
            <a:r>
              <a:rPr lang="en-US" sz="2000" b="1" dirty="0">
                <a:solidFill>
                  <a:prstClr val="black"/>
                </a:solidFill>
                <a:latin typeface="Aptos Display" panose="020B0004020202020204" pitchFamily="34" charset="0"/>
              </a:rPr>
              <a:t> of this is really not linear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0B00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8A36F7-B6E4-FB94-1FAC-617C4663717D}"/>
              </a:ext>
            </a:extLst>
          </p:cNvPr>
          <p:cNvSpPr txBox="1">
            <a:spLocks/>
          </p:cNvSpPr>
          <p:nvPr/>
        </p:nvSpPr>
        <p:spPr>
          <a:xfrm>
            <a:off x="734703" y="3504514"/>
            <a:ext cx="3482455" cy="126023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Deep Learning seems to be natural choice, but we’ll start from simplest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3B95F-859D-563E-7BE4-EFA8807B7251}"/>
              </a:ext>
            </a:extLst>
          </p:cNvPr>
          <p:cNvSpPr txBox="1">
            <a:spLocks/>
          </p:cNvSpPr>
          <p:nvPr/>
        </p:nvSpPr>
        <p:spPr>
          <a:xfrm>
            <a:off x="734703" y="4723714"/>
            <a:ext cx="3482455" cy="126023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Next Steps: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ptos Display" panose="020B0004020202020204" pitchFamily="34" charset="0"/>
              </a:rPr>
              <a:t>// Scaling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ptos Display" panose="020B0004020202020204" pitchFamily="34" charset="0"/>
              </a:rPr>
              <a:t>// Addressing class imbalance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ptos Display" panose="020B0004020202020204" pitchFamily="34" charset="0"/>
              </a:rPr>
              <a:t>// PCA and 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3945733356"/>
      </p:ext>
    </p:extLst>
  </p:cSld>
  <p:clrMapOvr>
    <a:masterClrMapping/>
  </p:clrMapOvr>
</p:sld>
</file>

<file path=ppt/theme/theme1.xml><?xml version="1.0" encoding="utf-8"?>
<a:theme xmlns:a="http://schemas.openxmlformats.org/drawingml/2006/main" name="1_GLOBAL TEMPLATE 2017 (CORE RED)">
  <a:themeElements>
    <a:clrScheme name="CORE RE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91419"/>
      </a:accent1>
      <a:accent2>
        <a:srgbClr val="A01923"/>
      </a:accent2>
      <a:accent3>
        <a:srgbClr val="D72332"/>
      </a:accent3>
      <a:accent4>
        <a:srgbClr val="E6646E"/>
      </a:accent4>
      <a:accent5>
        <a:srgbClr val="EB9196"/>
      </a:accent5>
      <a:accent6>
        <a:srgbClr val="F5C3C8"/>
      </a:accent6>
      <a:hlink>
        <a:srgbClr val="D72332"/>
      </a:hlink>
      <a:folHlink>
        <a:srgbClr val="D72332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Presentation2" id="{48C0C1F4-453D-6844-BAB1-B3D1165A13D7}" vid="{6BCB0CA1-51D9-8D41-B096-28C8265459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Microsoft Office PowerPoint</Application>
  <PresentationFormat>Widescreen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4" baseType="lpstr">
      <vt:lpstr>AdihausDIN</vt:lpstr>
      <vt:lpstr>AdihausDIN Cn</vt:lpstr>
      <vt:lpstr>adineue PRO</vt:lpstr>
      <vt:lpstr>adineue PRO Black</vt:lpstr>
      <vt:lpstr>adineue PRO Light</vt:lpstr>
      <vt:lpstr>adineue PRO TT Black</vt:lpstr>
      <vt:lpstr>adineue TEXT Black</vt:lpstr>
      <vt:lpstr>adineue TEXT Light</vt:lpstr>
      <vt:lpstr>adiText Light Beta</vt:lpstr>
      <vt:lpstr>Aptos Black</vt:lpstr>
      <vt:lpstr>Aptos Display</vt:lpstr>
      <vt:lpstr>Arial</vt:lpstr>
      <vt:lpstr>Baskerville Old Face</vt:lpstr>
      <vt:lpstr>Wingdings</vt:lpstr>
      <vt:lpstr>1_GLOBAL TEMPLATE 2017 (CORE RED)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Domenico Fumagalli</dc:creator>
  <cp:lastModifiedBy>Domenico Fumagalli</cp:lastModifiedBy>
  <cp:revision>2</cp:revision>
  <dcterms:created xsi:type="dcterms:W3CDTF">2024-01-02T07:31:32Z</dcterms:created>
  <dcterms:modified xsi:type="dcterms:W3CDTF">2024-01-15T22:03:13Z</dcterms:modified>
</cp:coreProperties>
</file>